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0014A-4FC5-4CD3-8E19-8DF4FAFEB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012AD0-3BAC-4FA5-A97F-53BAFDCF1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10D22-577E-4C42-A242-8D53C4B9DC96}" type="datetimeFigureOut">
              <a:rPr lang="en-IN" smtClean="0"/>
              <a:t>22-08-2019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C3D2A5-410B-4357-8A3C-C756D1FD5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C36A0F-315C-490F-83A3-87F63CDC7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DBB55-1375-43E8-9043-199364DAB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1377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F28F96-E698-479F-A1D6-3014A3744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1D9A49-2ED0-4C25-B550-D6984308FF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9A901-928F-4928-A161-177D406218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E10D22-577E-4C42-A242-8D53C4B9DC96}" type="datetimeFigureOut">
              <a:rPr lang="en-IN" smtClean="0"/>
              <a:t>22-08-2019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211DA-D596-4295-AEF6-9A6C8B04E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9A267-8202-40CE-9BAA-52A9C5065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ADBB55-1375-43E8-9043-199364DAB3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38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90F69C6-9202-40C1-A138-7745D504A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BABI Data Mining – Day3</a:t>
            </a: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B8B81D-003D-4E6D-926B-05EF4BDC2B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780380"/>
      </p:ext>
    </p:extLst>
  </p:cSld>
  <p:clrMapOvr>
    <a:masterClrMapping/>
  </p:clrMapOvr>
  <p:transition advClick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060E99B-501D-4E99-8E0F-FEAE8C379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Confusion Matrix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0B92FB-6DB5-42A0-9ED9-DA6C4EB51E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772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D5D0334-C665-4D55-8EA3-1C78CD2A0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/>
              <a:t>Why accuracy is not a good model performance measure?</a:t>
            </a:r>
            <a:endParaRPr lang="en-IN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EB3675-F580-4D3F-B0BB-92BB16A524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549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630CB82-1129-49A6-B2CB-CF2BFF6CD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ROC Curve &amp; AUC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04EFB7-966F-41B2-9BB5-7349DDA9B6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10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B77B444-BE65-4FFD-9A0D-BD119C387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/>
              <a:t>How AUC varies with various degrees of separation</a:t>
            </a:r>
            <a:endParaRPr lang="en-IN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938E90-78BB-4529-AFAE-55A32C2F41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58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A3C10B7-3E9B-49D6-8F3F-800A0BBB4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One-hot encoding / Dummy variables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F87158-E211-4957-8B99-6D6AE8345F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28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848862A-6308-4856-B151-EDF5F7858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Scaling – Z scaling &amp; Min-max scaling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C19571-5ED1-4A43-B4D2-C8CCFEF7C5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47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D78B3BF-88A2-4129-A1D9-B2092E117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IN"/>
              <a:t>Case study - recap of CART results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B4645C-9F34-46AF-99F6-4B07171F92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DDF97A5-7385-4178-B179-72FD6A9F2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/>
              <a:t>Case study – predict potential loan default</a:t>
            </a:r>
            <a:endParaRPr lang="en-IN" sz="4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6F4938-D443-471F-80A4-8F354AAA8F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32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F2BC876-E56A-4F2D-A609-4436299CA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Fully grown tree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6E3865-E4F3-41C9-8341-653402FC40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980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C848551-A7CB-4B98-92FC-7CB4B563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Pruned tree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B79D92-5B11-4027-860D-1E05598490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840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7FAA133-0D27-40A7-B4C7-4B921BC2D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Agenda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103986-6782-4807-9594-6B6B4D1BA0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9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E0C25DB-351E-41A1-A64F-D9C6A8264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Results from CART model…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431002-6935-42AA-A44C-2BE75AD166E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372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50257BD-B08C-48A1-A871-0DD3B8B2F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Overall flow of the CART classification process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9A7150-59C9-420A-9C08-8AEA8BBA32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50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E7541DA-3C78-49EF-BF89-7031C7F76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IN"/>
              <a:t>Random forest intuition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557FDD-6342-4D57-A5CE-226EE667E0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12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A2D503B-8E88-455D-A9E4-5205B8A07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Should I invest in a company – ask the experts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C2C7DE-ADD7-4280-8EA5-93164C9F12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441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B40B3EF-74B5-4D2C-9666-FA9C39A3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/>
              <a:t>Scenario1 - Combine all the info – informed decision</a:t>
            </a:r>
            <a:endParaRPr lang="en-IN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73979B-9526-4924-9E44-C4B03278E2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42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48F0FA7-1764-4D47-A310-4DA20A392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Scenario 2 – info from similar sources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7FEC48-633E-49D3-BE75-904620FC3B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950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6C9B79F-7776-46AF-8A00-484485B8E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Ensemble learning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D0AEBD-71B6-47F3-8E5F-0F32A0591D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193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A55FE44-69AD-4CE1-B406-4C1E51C2A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is a boot strapped dataset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18D320-BB52-437E-987D-ACAC70A6DB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179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41D00E0-7BF3-4EB6-B9AB-E35D74033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Using a random set of variables every time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D5EB05-72DB-4CDE-994B-DA8A972AC3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13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BE99952-0690-49C4-9CB5-D18CF63A8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Basic idea of random forest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8104B6-81A2-45D7-BF33-0E5FDCA508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94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940F8DB-64FD-4652-83B8-B3C3CF3CF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IN"/>
              <a:t>RECAP – classification fundamentals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41B217-3425-496D-AC36-3903A8EB02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270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27EE2E6-2BDE-4E61-8484-0010AB3FA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Steps in random forest algorithm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52C6DE-FFA7-44F4-BE5D-C8945BF195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198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632C127-F516-4B42-92BB-3F6BDFF3E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IN"/>
              <a:t>Random forest – R walkthrough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42B74F-D0DE-466E-B9EE-D67867066B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0873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B4752AD-EE7C-4D42-B099-B23504BE0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Out of bag data points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E5BB88-5C3F-46AE-8A50-4268C08392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561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BC3270B-553C-473F-A6C8-E4534C760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How to calculate accuracy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5102A7-694E-4099-AACB-BF53A9752A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207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42B5A1B-F305-4261-8445-5FE16523F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/>
              <a:t>How to decide on how many variables to use per step?</a:t>
            </a:r>
            <a:endParaRPr lang="en-IN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E40130-997F-436B-8716-E18451BEA8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774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0486E13-7388-41C4-8118-E62810028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IN"/>
              <a:t>Compare with CART results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63EE21-4873-4662-9350-6EAEC18FA0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818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CFBD905-79C0-4C21-9F6F-FC1071B94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Compare with CART results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849D27-4136-417F-8DA9-F085722CE4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251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0A29E66-9BBC-442A-A75A-C94D91FB8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Variable importance plot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4FED4D-1C14-41E9-9C75-C0480BC08B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392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4F89DAD-D53A-4906-A621-7D3FD772A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Summary of Random forest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DF9ECA-9999-4EE0-A005-314DB827AC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14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D96BB58-D316-42FE-A599-CA02CDC46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Overall flow of the RF classification process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D5ABDA-7277-4651-9491-0F5D7B9CEA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875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C55516-3E82-4455-9A94-AB472ADD4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Basic steps - Classification algorithms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7D5D6E-D775-48D2-8110-E21F7340F5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9010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1647E5A-CDA1-4F7A-BDB0-EE0323E8D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CA469B-2D78-4BE5-A93E-67B67E9BBF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06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64D0091-7A40-4DB8-99C1-8BF2A99AC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is an imbalanced dataset?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8B2BEF-9294-47A3-BC43-9A30902F43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72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C5B4737-CC8B-453C-968E-111A39BDB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is overfitting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D5BC3C-9420-419E-BE55-D136C0E1DF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567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62B6D42-9713-4F82-8348-52AC0905C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Avoid overfitting - Cross validation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719347-3A5C-4E5D-B8B3-2911889796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16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08E928A-F8C4-471B-84F3-C98D13CA2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Propensity for classification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FBE9AA-01AE-4749-8BF0-16D2F7893B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34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BF7D5B8-6CCA-4E40-AD7B-D013E7ECC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Confusion matrix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589936-4727-4395-A877-BAB6C26DDA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76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204</Words>
  <Application>Microsoft Office PowerPoint</Application>
  <PresentationFormat>Widescreen</PresentationFormat>
  <Paragraphs>39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Times New Roman</vt:lpstr>
      <vt:lpstr>Office Theme</vt:lpstr>
      <vt:lpstr>BABI Data Mining – Day3</vt:lpstr>
      <vt:lpstr>Agenda</vt:lpstr>
      <vt:lpstr>RECAP – classification fundamentals</vt:lpstr>
      <vt:lpstr>Basic steps - Classification algorithms</vt:lpstr>
      <vt:lpstr>What is an imbalanced dataset?</vt:lpstr>
      <vt:lpstr>What is overfitting</vt:lpstr>
      <vt:lpstr>Avoid overfitting - Cross validation</vt:lpstr>
      <vt:lpstr>Propensity for classification</vt:lpstr>
      <vt:lpstr>Confusion matrix</vt:lpstr>
      <vt:lpstr>Confusion Matrix</vt:lpstr>
      <vt:lpstr>Why accuracy is not a good model performance measure?</vt:lpstr>
      <vt:lpstr>ROC Curve &amp; AUC</vt:lpstr>
      <vt:lpstr>How AUC varies with various degrees of separation</vt:lpstr>
      <vt:lpstr>One-hot encoding / Dummy variables</vt:lpstr>
      <vt:lpstr>Scaling – Z scaling &amp; Min-max scaling</vt:lpstr>
      <vt:lpstr>Case study - recap of CART results</vt:lpstr>
      <vt:lpstr>Case study – predict potential loan default</vt:lpstr>
      <vt:lpstr>Fully grown tree</vt:lpstr>
      <vt:lpstr>Pruned tree</vt:lpstr>
      <vt:lpstr>Results from CART model…</vt:lpstr>
      <vt:lpstr>Overall flow of the CART classification process</vt:lpstr>
      <vt:lpstr>Random forest intuition</vt:lpstr>
      <vt:lpstr>Should I invest in a company – ask the experts</vt:lpstr>
      <vt:lpstr>Scenario1 - Combine all the info – informed decision</vt:lpstr>
      <vt:lpstr>Scenario 2 – info from similar sources</vt:lpstr>
      <vt:lpstr>Ensemble learning</vt:lpstr>
      <vt:lpstr>What is a boot strapped dataset</vt:lpstr>
      <vt:lpstr>Using a random set of variables every time</vt:lpstr>
      <vt:lpstr>Basic idea of random forest</vt:lpstr>
      <vt:lpstr>Steps in random forest algorithm</vt:lpstr>
      <vt:lpstr>Random forest – R walkthrough</vt:lpstr>
      <vt:lpstr>Out of bag data points</vt:lpstr>
      <vt:lpstr>How to calculate accuracy</vt:lpstr>
      <vt:lpstr>How to decide on how many variables to use per step?</vt:lpstr>
      <vt:lpstr>Compare with CART results</vt:lpstr>
      <vt:lpstr>Compare with CART results</vt:lpstr>
      <vt:lpstr>Variable importance plot</vt:lpstr>
      <vt:lpstr>Summary of Random forest</vt:lpstr>
      <vt:lpstr>Overall flow of the RF classification process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BABI Data Mining – Day3</dc:title>
  <dc:creator>Sowmya Vivek</dc:creator>
  <cp:lastModifiedBy>Sowmya Vivek</cp:lastModifiedBy>
  <cp:revision>1</cp:revision>
  <dcterms:created xsi:type="dcterms:W3CDTF">2019-08-22T11:56:55Z</dcterms:created>
  <dcterms:modified xsi:type="dcterms:W3CDTF">2019-08-22T11:56:55Z</dcterms:modified>
</cp:coreProperties>
</file>